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284" r:id="rId3"/>
    <p:sldId id="285" r:id="rId4"/>
    <p:sldId id="273" r:id="rId5"/>
    <p:sldId id="286" r:id="rId6"/>
    <p:sldId id="269" r:id="rId7"/>
    <p:sldId id="275" r:id="rId8"/>
    <p:sldId id="279" r:id="rId9"/>
    <p:sldId id="28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923A1"/>
    <a:srgbClr val="FFFFCC"/>
    <a:srgbClr val="ECE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4660"/>
  </p:normalViewPr>
  <p:slideViewPr>
    <p:cSldViewPr>
      <p:cViewPr>
        <p:scale>
          <a:sx n="140" d="100"/>
          <a:sy n="140" d="100"/>
        </p:scale>
        <p:origin x="-3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4888916444497"/>
          <c:y val="0.33190177237676127"/>
          <c:w val="0.50263987614655981"/>
          <c:h val="0.503079646409009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  <c:explosion val="43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WWII- 0%</c:v>
                </c:pt>
                <c:pt idx="1">
                  <c:v>Korean War- 0.5%</c:v>
                </c:pt>
                <c:pt idx="2">
                  <c:v>Vietnam- 3%</c:v>
                </c:pt>
                <c:pt idx="3">
                  <c:v>Post-Vietnam- 81.5%</c:v>
                </c:pt>
                <c:pt idx="4">
                  <c:v>Persian Gulf Era- 3%</c:v>
                </c:pt>
                <c:pt idx="5">
                  <c:v>Post 911- 12%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1">
                  <c:v>5.0000000000000001E-3</c:v>
                </c:pt>
                <c:pt idx="2">
                  <c:v>0.03</c:v>
                </c:pt>
                <c:pt idx="3">
                  <c:v>0.81499999999999995</c:v>
                </c:pt>
                <c:pt idx="4">
                  <c:v>0.03</c:v>
                </c:pt>
                <c:pt idx="5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7954432"/>
        <c:axId val="357953256"/>
      </c:barChart>
      <c:valAx>
        <c:axId val="357953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954432"/>
        <c:crossBetween val="between"/>
      </c:valAx>
      <c:catAx>
        <c:axId val="35795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953256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60F8-2B3C-4626-9633-A43C745E3D4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86FD-C09F-48D2-839B-F0AB6F49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0FE650-0DF4-4C35-A757-D02C884160A2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5FBFBA-F5E8-46ED-A4D4-503CFEF9901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-39584" y="0"/>
            <a:ext cx="9183584" cy="274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" b="8664"/>
          <a:stretch/>
        </p:blipFill>
        <p:spPr>
          <a:xfrm>
            <a:off x="-39584" y="4674358"/>
            <a:ext cx="9183584" cy="2183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2800598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6932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TRANSITIONAL HOUSING PROGRAMS FOR HOMELESS VETERANS</a:t>
            </a:r>
            <a:endParaRPr lang="en-US" sz="2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7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2 Facilities</a:t>
            </a:r>
            <a:endParaRPr lang="en-US" sz="4400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35" y="1934522"/>
            <a:ext cx="1943329" cy="3383878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4171419" y="2890933"/>
            <a:ext cx="152400" cy="152400"/>
          </a:xfrm>
          <a:prstGeom prst="star5">
            <a:avLst/>
          </a:prstGeom>
          <a:ln>
            <a:solidFill>
              <a:srgbClr val="29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370208" y="4191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934" y="3027941"/>
            <a:ext cx="3480460" cy="1020146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3300" b="1" i="1" dirty="0">
                <a:solidFill>
                  <a:srgbClr val="002060"/>
                </a:solidFill>
                <a:latin typeface="Lucida Bright" panose="02040602050505020304" pitchFamily="18" charset="0"/>
              </a:rPr>
              <a:t>“The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8879" y="2890933"/>
            <a:ext cx="339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9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300" b="1" i="1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52800" y="2951741"/>
            <a:ext cx="762000" cy="1114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4621099" y="3444931"/>
            <a:ext cx="1057780" cy="6741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0268" y="40386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Located in Glen Gardner, NJ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Hunterdon County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400" dirty="0" smtClean="0"/>
              <a:t>200 Sanatorium Road, Suite 101</a:t>
            </a:r>
          </a:p>
          <a:p>
            <a:r>
              <a:rPr lang="en-US" sz="1400" dirty="0" smtClean="0"/>
              <a:t>Glen Gardner, NJ 08826</a:t>
            </a:r>
          </a:p>
          <a:p>
            <a:endParaRPr lang="en-US" sz="1400" dirty="0"/>
          </a:p>
          <a:p>
            <a:r>
              <a:rPr lang="en-US" sz="1400" dirty="0" smtClean="0"/>
              <a:t>Phone: 	908-537-1999</a:t>
            </a:r>
          </a:p>
          <a:p>
            <a:r>
              <a:rPr lang="en-US" sz="1400" dirty="0" smtClean="0"/>
              <a:t>Toll Free:  877-648-0091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987696" y="3749207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Located in Winslow, NJ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Camden County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400" dirty="0" smtClean="0"/>
              <a:t>PO Box 80</a:t>
            </a:r>
          </a:p>
          <a:p>
            <a:r>
              <a:rPr lang="en-US" sz="1400" dirty="0" smtClean="0"/>
              <a:t>301 Spring Garden Road</a:t>
            </a:r>
          </a:p>
          <a:p>
            <a:r>
              <a:rPr lang="en-US" sz="1400" dirty="0" smtClean="0"/>
              <a:t>Winslow, NJ 08095</a:t>
            </a:r>
          </a:p>
          <a:p>
            <a:endParaRPr lang="en-US" sz="1400" dirty="0" smtClean="0"/>
          </a:p>
          <a:p>
            <a:r>
              <a:rPr lang="en-US" sz="1400" dirty="0" smtClean="0"/>
              <a:t>Phone: 609-561-0269</a:t>
            </a:r>
          </a:p>
          <a:p>
            <a:r>
              <a:rPr lang="en-US" sz="1400" dirty="0" smtClean="0"/>
              <a:t>Phone: 609-567-5806</a:t>
            </a:r>
          </a:p>
          <a:p>
            <a:r>
              <a:rPr lang="en-US" sz="1400" dirty="0" smtClean="0"/>
              <a:t>Toll Free: 888-849-7188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147911" y="1887613"/>
            <a:ext cx="3292505" cy="98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4125"/>
          <a:stretch/>
        </p:blipFill>
        <p:spPr>
          <a:xfrm>
            <a:off x="5843648" y="1900002"/>
            <a:ext cx="2908273" cy="95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60000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8" name="TextBox 37"/>
          <p:cNvSpPr txBox="1"/>
          <p:nvPr/>
        </p:nvSpPr>
        <p:spPr>
          <a:xfrm>
            <a:off x="-32657" y="10029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TRANSITIONAL HOUSING PROGRAMS FOR HOMELESS VETERANS</a:t>
            </a:r>
            <a:endParaRPr lang="en-US" sz="20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76800" y="6116091"/>
            <a:ext cx="4140530" cy="55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76800" y="6163120"/>
            <a:ext cx="414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100 Bed Capacity in Each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28985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Goal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743197" y="1365537"/>
            <a:ext cx="3292505" cy="98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4125"/>
          <a:stretch/>
        </p:blipFill>
        <p:spPr>
          <a:xfrm>
            <a:off x="5257800" y="1394749"/>
            <a:ext cx="2908273" cy="95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60000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1" y="1219200"/>
            <a:ext cx="971664" cy="1691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08970" y="1724539"/>
            <a:ext cx="685800" cy="3125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95800" y="1880824"/>
            <a:ext cx="914400" cy="481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2511753"/>
            <a:ext cx="2362200" cy="6251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</a:t>
            </a:r>
            <a:r>
              <a:rPr lang="en-US" sz="2300" dirty="0" smtClean="0">
                <a:latin typeface="Constantia" panose="02030602050306030303" pitchFamily="18" charset="0"/>
              </a:rPr>
              <a:t>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4400" b="1" i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“</a:t>
            </a:r>
            <a:r>
              <a:rPr lang="en-US" sz="4400" i="1" dirty="0">
                <a:solidFill>
                  <a:srgbClr val="002060"/>
                </a:solidFill>
                <a:latin typeface="Lucida Bright" panose="02040602050505020304" pitchFamily="18" charset="0"/>
              </a:rPr>
              <a:t>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506547"/>
            <a:ext cx="285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100" i="1" dirty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292304"/>
            <a:ext cx="8229600" cy="304935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1662113" algn="l"/>
                <a:tab pos="1712913" algn="l"/>
              </a:tabLst>
            </a:pPr>
            <a:r>
              <a:rPr lang="en-US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ensure </a:t>
            </a:r>
            <a:r>
              <a:rPr lang="en-US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homeless veterans are treated and cared for in a dignified, compassionate, and professional manner so as to reach an optimal level of independence and aid them in re-acquiring the life skills and ability to live in the community while maintaining their self-sufficiency, dignity, and </a:t>
            </a:r>
            <a:r>
              <a:rPr lang="en-US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honor.</a:t>
            </a:r>
            <a:endParaRPr lang="en-US" sz="2400" b="0" u="sng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7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743197" y="1365537"/>
            <a:ext cx="3292505" cy="98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4125"/>
          <a:stretch/>
        </p:blipFill>
        <p:spPr>
          <a:xfrm>
            <a:off x="5257800" y="1394749"/>
            <a:ext cx="2908273" cy="95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60000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1" y="1219200"/>
            <a:ext cx="971664" cy="169193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708970" y="1724539"/>
            <a:ext cx="685800" cy="3125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95800" y="1880824"/>
            <a:ext cx="914400" cy="481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76020"/>
              </p:ext>
            </p:extLst>
          </p:nvPr>
        </p:nvGraphicFramePr>
        <p:xfrm>
          <a:off x="190500" y="4267200"/>
          <a:ext cx="87630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3855"/>
                <a:gridCol w="4939145"/>
              </a:tblGrid>
              <a:tr h="2209800">
                <a:tc>
                  <a:txBody>
                    <a:bodyPr/>
                    <a:lstStyle/>
                    <a:p>
                      <a:pPr marL="0" indent="0">
                        <a:buFont typeface="Wingdings 3"/>
                        <a:buNone/>
                      </a:pPr>
                      <a:r>
                        <a:rPr lang="en-US" sz="1800" b="1" u="sng" dirty="0" smtClean="0"/>
                        <a:t>Services </a:t>
                      </a:r>
                      <a:endParaRPr lang="en-US" sz="1800" b="1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ISP- Individual Service Plan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Holistic Case Management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HMIS-Homeless Management Information System</a:t>
                      </a:r>
                    </a:p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 3"/>
                        <a:buNone/>
                      </a:pPr>
                      <a:r>
                        <a:rPr lang="en-US" sz="1800" b="1" u="sng" dirty="0" smtClean="0"/>
                        <a:t>Partnerships</a:t>
                      </a:r>
                      <a:endParaRPr lang="en-US" sz="1800" b="1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Veterans Affairs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New Jersey State Parole Board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Continuum of Care Members in Surrounding Counties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Various Community Agencies and Associations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Various Veterans Service Organizations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85303" y="3199044"/>
            <a:ext cx="8534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tabLst>
                <a:tab pos="0" algn="l"/>
                <a:tab pos="463550" algn="l"/>
              </a:tabLst>
            </a:pPr>
            <a:r>
              <a:rPr lang="en-US" b="1" u="sng" dirty="0" smtClean="0"/>
              <a:t>The Team</a:t>
            </a:r>
          </a:p>
          <a:p>
            <a:pPr marL="273050" indent="12700">
              <a:tabLst>
                <a:tab pos="0" algn="l"/>
                <a:tab pos="463550" algn="l"/>
              </a:tabLst>
            </a:pPr>
            <a:r>
              <a:rPr lang="en-US" sz="1600" dirty="0" smtClean="0"/>
              <a:t>A </a:t>
            </a:r>
            <a:r>
              <a:rPr lang="en-US" sz="1600" dirty="0"/>
              <a:t>diverse team of professionals specializing in social </a:t>
            </a:r>
            <a:r>
              <a:rPr lang="en-US" sz="1600" dirty="0" smtClean="0"/>
              <a:t>services, psychosocial rehabilitation, </a:t>
            </a:r>
            <a:r>
              <a:rPr lang="en-US" sz="1600" dirty="0"/>
              <a:t>addictions, vocational rehabilitation, and nursing. 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66800" y="2511753"/>
            <a:ext cx="2362200" cy="6251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</a:t>
            </a:r>
            <a:r>
              <a:rPr lang="en-US" sz="2300" dirty="0" smtClean="0">
                <a:latin typeface="Constantia" panose="02030602050306030303" pitchFamily="18" charset="0"/>
              </a:rPr>
              <a:t>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4400" b="1" i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“</a:t>
            </a:r>
            <a:r>
              <a:rPr lang="en-US" sz="4400" i="1" dirty="0">
                <a:solidFill>
                  <a:srgbClr val="002060"/>
                </a:solidFill>
                <a:latin typeface="Lucida Bright" panose="02040602050505020304" pitchFamily="18" charset="0"/>
              </a:rPr>
              <a:t>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2506547"/>
            <a:ext cx="285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100" i="1" dirty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8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743197" y="1365537"/>
            <a:ext cx="3292505" cy="98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4125"/>
          <a:stretch/>
        </p:blipFill>
        <p:spPr>
          <a:xfrm>
            <a:off x="5257800" y="1394749"/>
            <a:ext cx="2908273" cy="95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60000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1" y="1219200"/>
            <a:ext cx="971664" cy="1691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08970" y="1724539"/>
            <a:ext cx="685800" cy="3125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95800" y="1880824"/>
            <a:ext cx="914400" cy="481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88836" y="3199044"/>
            <a:ext cx="4885935" cy="27432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500" b="1" u="sng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Transitional Housing Program</a:t>
            </a:r>
          </a:p>
          <a:p>
            <a:pPr lvl="2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2 year program</a:t>
            </a:r>
          </a:p>
          <a:p>
            <a:pPr lvl="2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Admission criteria</a:t>
            </a:r>
          </a:p>
          <a:p>
            <a:endParaRPr lang="en-US" sz="1500" b="1" u="sng" dirty="0" smtClean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1500" b="1" u="sng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S.H.I.E.L.D Program</a:t>
            </a:r>
          </a:p>
          <a:p>
            <a:pPr lvl="2">
              <a:buClr>
                <a:srgbClr val="2923A1"/>
              </a:buClr>
            </a:pPr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Supportive Housing in Early Living Development</a:t>
            </a:r>
          </a:p>
          <a:p>
            <a:pPr lvl="2">
              <a:buClr>
                <a:srgbClr val="2923A1"/>
              </a:buClr>
              <a:buFont typeface="Wingdings 2"/>
              <a:buNone/>
            </a:pPr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		-Emergency Contract Housing through the VA</a:t>
            </a:r>
          </a:p>
          <a:p>
            <a:pPr lvl="2">
              <a:buClr>
                <a:srgbClr val="2923A1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Referred strictly through VISN III</a:t>
            </a:r>
          </a:p>
          <a:p>
            <a:pPr lvl="2">
              <a:buClr>
                <a:srgbClr val="2923A1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90 day stabilization program</a:t>
            </a:r>
          </a:p>
          <a:p>
            <a:pPr marL="630936" lvl="2" indent="0">
              <a:buClr>
                <a:srgbClr val="2923A1"/>
              </a:buClr>
              <a:buNone/>
            </a:pP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57799" y="3199044"/>
            <a:ext cx="3590535" cy="27432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500" b="1" u="sng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Transitional Housing Program</a:t>
            </a:r>
          </a:p>
          <a:p>
            <a:pPr lvl="2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2 year program</a:t>
            </a:r>
          </a:p>
          <a:p>
            <a:pPr lvl="2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Admission criteria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3143626"/>
            <a:ext cx="0" cy="2854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066800" y="2511753"/>
            <a:ext cx="2362200" cy="6251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</a:t>
            </a:r>
            <a:r>
              <a:rPr lang="en-US" sz="2300" dirty="0" smtClean="0">
                <a:latin typeface="Constantia" panose="02030602050306030303" pitchFamily="18" charset="0"/>
              </a:rPr>
              <a:t>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4400" b="1" i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“</a:t>
            </a:r>
            <a:r>
              <a:rPr lang="en-US" sz="4400" i="1" dirty="0">
                <a:solidFill>
                  <a:srgbClr val="002060"/>
                </a:solidFill>
                <a:latin typeface="Lucida Bright" panose="02040602050505020304" pitchFamily="18" charset="0"/>
              </a:rPr>
              <a:t>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506547"/>
            <a:ext cx="285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100" i="1" dirty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743197" y="1365537"/>
            <a:ext cx="3292505" cy="98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4125"/>
          <a:stretch/>
        </p:blipFill>
        <p:spPr>
          <a:xfrm>
            <a:off x="5257800" y="1394749"/>
            <a:ext cx="2908273" cy="95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60000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1" y="1219200"/>
            <a:ext cx="971664" cy="169193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708970" y="1724539"/>
            <a:ext cx="685800" cy="3125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95800" y="1880824"/>
            <a:ext cx="914400" cy="481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86972404"/>
              </p:ext>
            </p:extLst>
          </p:nvPr>
        </p:nvGraphicFramePr>
        <p:xfrm>
          <a:off x="76201" y="2961031"/>
          <a:ext cx="8915400" cy="370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06558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Served Military Service Era</a:t>
            </a:r>
          </a:p>
          <a:p>
            <a:pPr algn="ctr"/>
            <a:r>
              <a:rPr lang="en-US" sz="1400" dirty="0" smtClean="0"/>
              <a:t>January 1, 2016 – December 31, </a:t>
            </a:r>
            <a:r>
              <a:rPr lang="en-US" sz="1400" dirty="0" smtClean="0"/>
              <a:t>2016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TOTAL </a:t>
            </a:r>
            <a:r>
              <a:rPr lang="en-US" sz="1400" b="1" dirty="0">
                <a:solidFill>
                  <a:srgbClr val="0070C0"/>
                </a:solidFill>
              </a:rPr>
              <a:t>SERVED- </a:t>
            </a:r>
            <a:r>
              <a:rPr lang="en-US" sz="1400" b="1" u="sng" dirty="0" smtClean="0">
                <a:solidFill>
                  <a:srgbClr val="0070C0"/>
                </a:solidFill>
              </a:rPr>
              <a:t>378 </a:t>
            </a:r>
            <a:r>
              <a:rPr lang="en-US" sz="1400" b="1" u="sng" dirty="0">
                <a:solidFill>
                  <a:srgbClr val="0070C0"/>
                </a:solidFill>
              </a:rPr>
              <a:t>Veterans</a:t>
            </a:r>
          </a:p>
          <a:p>
            <a:pPr algn="ctr"/>
            <a:endParaRPr lang="en-US" sz="14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2511753"/>
            <a:ext cx="2362200" cy="6251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</a:t>
            </a:r>
            <a:r>
              <a:rPr lang="en-US" sz="2300" dirty="0" smtClean="0">
                <a:latin typeface="Constantia" panose="02030602050306030303" pitchFamily="18" charset="0"/>
              </a:rPr>
              <a:t>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4400" b="1" i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“</a:t>
            </a:r>
            <a:r>
              <a:rPr lang="en-US" sz="4400" i="1" dirty="0">
                <a:solidFill>
                  <a:srgbClr val="002060"/>
                </a:solidFill>
                <a:latin typeface="Lucida Bright" panose="02040602050505020304" pitchFamily="18" charset="0"/>
              </a:rPr>
              <a:t>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506547"/>
            <a:ext cx="285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100" i="1" dirty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1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743197" y="1365537"/>
            <a:ext cx="5733803" cy="1716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59" y="1254672"/>
            <a:ext cx="1686305" cy="293632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867400" y="2141328"/>
            <a:ext cx="685800" cy="371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4471916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YTD % of Successful Discharges: 84.6%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69868" y="3266870"/>
            <a:ext cx="3480460" cy="1020146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3300" b="1" i="1" dirty="0">
                <a:solidFill>
                  <a:srgbClr val="002060"/>
                </a:solidFill>
                <a:latin typeface="Lucida Bright" panose="02040602050505020304" pitchFamily="18" charset="0"/>
              </a:rPr>
              <a:t>“The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6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1686305" cy="2936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4199528" cy="1954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7" name="Straight Arrow Connector 6"/>
          <p:cNvCxnSpPr/>
          <p:nvPr/>
        </p:nvCxnSpPr>
        <p:spPr>
          <a:xfrm flipV="1">
            <a:off x="4953000" y="3657600"/>
            <a:ext cx="21336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4648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YTD % of Successful Discharges: </a:t>
            </a:r>
            <a:r>
              <a:rPr lang="en-US" sz="3200" dirty="0" smtClean="0">
                <a:solidFill>
                  <a:srgbClr val="002060"/>
                </a:solidFill>
              </a:rPr>
              <a:t>84.0</a:t>
            </a:r>
            <a:r>
              <a:rPr lang="en-US" sz="3200" dirty="0" smtClean="0">
                <a:solidFill>
                  <a:srgbClr val="002060"/>
                </a:solidFill>
              </a:rPr>
              <a:t>%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1114" y="3615500"/>
            <a:ext cx="339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9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300" b="1" i="1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6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04800"/>
            <a:ext cx="9144000" cy="10687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</a:t>
            </a:r>
            <a:endParaRPr lang="en-US" sz="7000" i="1" dirty="0">
              <a:solidFill>
                <a:srgbClr val="002060"/>
              </a:solidFill>
            </a:endParaRPr>
          </a:p>
          <a:p>
            <a:pPr algn="ctr"/>
            <a:r>
              <a:rPr lang="en-US" sz="2600" dirty="0"/>
              <a:t>New Jersey Department of Military and Veterans Affairs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5"/>
          <a:stretch/>
        </p:blipFill>
        <p:spPr>
          <a:xfrm>
            <a:off x="743197" y="1365537"/>
            <a:ext cx="3292505" cy="98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4125"/>
          <a:stretch/>
        </p:blipFill>
        <p:spPr>
          <a:xfrm>
            <a:off x="5257800" y="1394749"/>
            <a:ext cx="2908273" cy="95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600000" lon="1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4535" y1="92654" x2="14535" y2="92654"/>
                        <a14:backgroundMark x1="77035" y1="84975" x2="77035" y2="84975"/>
                        <a14:backgroundMark x1="85465" y1="88314" x2="85465" y2="88314"/>
                        <a14:backgroundMark x1="87209" y1="76294" x2="82849" y2="8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1" y="1219200"/>
            <a:ext cx="971664" cy="1691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708970" y="1724539"/>
            <a:ext cx="685800" cy="3125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95800" y="1880824"/>
            <a:ext cx="914400" cy="481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581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nstantia" panose="02030602050306030303" pitchFamily="18" charset="0"/>
              </a:rPr>
              <a:t>Thank You</a:t>
            </a:r>
            <a:endParaRPr lang="en-US" sz="9600" dirty="0">
              <a:latin typeface="Constantia" panose="02030602050306030303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2511753"/>
            <a:ext cx="2362200" cy="6251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North</a:t>
            </a:r>
          </a:p>
          <a:p>
            <a:pPr algn="ctr">
              <a:lnSpc>
                <a:spcPct val="120000"/>
              </a:lnSpc>
            </a:pPr>
            <a:r>
              <a:rPr lang="en-US" sz="2300" dirty="0" smtClean="0">
                <a:latin typeface="Constantia" panose="02030602050306030303" pitchFamily="18" charset="0"/>
              </a:rPr>
              <a:t>New </a:t>
            </a:r>
            <a:r>
              <a:rPr lang="en-US" sz="2300" dirty="0">
                <a:latin typeface="Constantia" panose="02030602050306030303" pitchFamily="18" charset="0"/>
              </a:rPr>
              <a:t>Jersey Department of Military and Veterans </a:t>
            </a:r>
            <a:r>
              <a:rPr lang="en-US" sz="2300" dirty="0" smtClean="0">
                <a:latin typeface="Constantia" panose="02030602050306030303" pitchFamily="18" charset="0"/>
              </a:rPr>
              <a:t>Affairs</a:t>
            </a:r>
          </a:p>
          <a:p>
            <a:pPr marL="274320" indent="-274320" algn="ctr">
              <a:lnSpc>
                <a:spcPct val="120000"/>
              </a:lnSpc>
              <a:buClr>
                <a:schemeClr val="accent3"/>
              </a:buClr>
              <a:buSzPct val="95000"/>
              <a:defRPr/>
            </a:pPr>
            <a:r>
              <a:rPr lang="en-US" sz="4400" b="1" i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“</a:t>
            </a:r>
            <a:r>
              <a:rPr lang="en-US" sz="4400" i="1" dirty="0">
                <a:solidFill>
                  <a:srgbClr val="002060"/>
                </a:solidFill>
                <a:latin typeface="Lucida Bright" panose="02040602050505020304" pitchFamily="18" charset="0"/>
              </a:rPr>
              <a:t>The Rally Point”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506547"/>
            <a:ext cx="285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Veteran’s Haven South</a:t>
            </a:r>
          </a:p>
          <a:p>
            <a:pPr algn="ctr"/>
            <a:r>
              <a:rPr lang="en-US" sz="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New Jersey Department of Military and Veterans Affairs</a:t>
            </a:r>
          </a:p>
          <a:p>
            <a:pPr algn="ctr"/>
            <a:r>
              <a:rPr lang="en-US" sz="1100" i="1" dirty="0">
                <a:solidFill>
                  <a:srgbClr val="C00000"/>
                </a:solidFill>
                <a:latin typeface="Lucida Bright" panose="02040602050505020304" pitchFamily="18" charset="0"/>
              </a:rPr>
              <a:t>“Base Piece”</a:t>
            </a:r>
          </a:p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6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937</TotalTime>
  <Words>535</Words>
  <Application>Microsoft Office PowerPoint</Application>
  <PresentationFormat>On-screen Show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Constantia</vt:lpstr>
      <vt:lpstr>Lucida Bright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DMAVA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richter</dc:creator>
  <cp:lastModifiedBy>Blaine, Laura</cp:lastModifiedBy>
  <cp:revision>92</cp:revision>
  <cp:lastPrinted>2014-09-17T12:24:38Z</cp:lastPrinted>
  <dcterms:created xsi:type="dcterms:W3CDTF">2014-09-16T18:25:31Z</dcterms:created>
  <dcterms:modified xsi:type="dcterms:W3CDTF">2017-03-22T14:10:13Z</dcterms:modified>
</cp:coreProperties>
</file>